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76" r:id="rId6"/>
    <p:sldId id="267" r:id="rId7"/>
    <p:sldId id="264" r:id="rId8"/>
    <p:sldId id="265" r:id="rId9"/>
    <p:sldId id="266" r:id="rId10"/>
    <p:sldId id="274" r:id="rId11"/>
    <p:sldId id="268" r:id="rId12"/>
    <p:sldId id="269" r:id="rId13"/>
    <p:sldId id="270" r:id="rId14"/>
    <p:sldId id="271" r:id="rId15"/>
    <p:sldId id="277" r:id="rId16"/>
    <p:sldId id="273" r:id="rId17"/>
    <p:sldId id="275" r:id="rId18"/>
    <p:sldId id="272"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81" d="100"/>
          <a:sy n="81" d="100"/>
        </p:scale>
        <p:origin x="-276" y="-8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4AD6713-A8CE-421B-9360-1563339C482A}" type="datetimeFigureOut">
              <a:rPr lang="ru-RU" smtClean="0"/>
              <a:pPr/>
              <a:t>14.09.2021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0078FE3-CD51-4927-A213-E328C9E9984F}" type="slidenum">
              <a:rPr lang="ru-RU" smtClean="0"/>
              <a:pPr/>
              <a:t>‹#›</a:t>
            </a:fld>
            <a:endParaRPr lang="ru-RU"/>
          </a:p>
        </p:txBody>
      </p:sp>
    </p:spTree>
    <p:extLst>
      <p:ext uri="{BB962C8B-B14F-4D97-AF65-F5344CB8AC3E}">
        <p14:creationId xmlns="" xmlns:p14="http://schemas.microsoft.com/office/powerpoint/2010/main" val="431943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4AD6713-A8CE-421B-9360-1563339C482A}" type="datetimeFigureOut">
              <a:rPr lang="ru-RU" smtClean="0"/>
              <a:pPr/>
              <a:t>14.09.2021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0078FE3-CD51-4927-A213-E328C9E9984F}" type="slidenum">
              <a:rPr lang="ru-RU" smtClean="0"/>
              <a:pPr/>
              <a:t>‹#›</a:t>
            </a:fld>
            <a:endParaRPr lang="ru-RU"/>
          </a:p>
        </p:txBody>
      </p:sp>
    </p:spTree>
    <p:extLst>
      <p:ext uri="{BB962C8B-B14F-4D97-AF65-F5344CB8AC3E}">
        <p14:creationId xmlns="" xmlns:p14="http://schemas.microsoft.com/office/powerpoint/2010/main" val="4034803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4AD6713-A8CE-421B-9360-1563339C482A}" type="datetimeFigureOut">
              <a:rPr lang="ru-RU" smtClean="0"/>
              <a:pPr/>
              <a:t>14.09.2021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0078FE3-CD51-4927-A213-E328C9E9984F}" type="slidenum">
              <a:rPr lang="ru-RU" smtClean="0"/>
              <a:pPr/>
              <a:t>‹#›</a:t>
            </a:fld>
            <a:endParaRPr lang="ru-RU"/>
          </a:p>
        </p:txBody>
      </p:sp>
    </p:spTree>
    <p:extLst>
      <p:ext uri="{BB962C8B-B14F-4D97-AF65-F5344CB8AC3E}">
        <p14:creationId xmlns="" xmlns:p14="http://schemas.microsoft.com/office/powerpoint/2010/main" val="951109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4AD6713-A8CE-421B-9360-1563339C482A}" type="datetimeFigureOut">
              <a:rPr lang="ru-RU" smtClean="0"/>
              <a:pPr/>
              <a:t>14.09.2021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0078FE3-CD51-4927-A213-E328C9E9984F}" type="slidenum">
              <a:rPr lang="ru-RU" smtClean="0"/>
              <a:pPr/>
              <a:t>‹#›</a:t>
            </a:fld>
            <a:endParaRPr lang="ru-RU"/>
          </a:p>
        </p:txBody>
      </p:sp>
    </p:spTree>
    <p:extLst>
      <p:ext uri="{BB962C8B-B14F-4D97-AF65-F5344CB8AC3E}">
        <p14:creationId xmlns="" xmlns:p14="http://schemas.microsoft.com/office/powerpoint/2010/main" val="2461768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4AD6713-A8CE-421B-9360-1563339C482A}" type="datetimeFigureOut">
              <a:rPr lang="ru-RU" smtClean="0"/>
              <a:pPr/>
              <a:t>14.09.2021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0078FE3-CD51-4927-A213-E328C9E9984F}" type="slidenum">
              <a:rPr lang="ru-RU" smtClean="0"/>
              <a:pPr/>
              <a:t>‹#›</a:t>
            </a:fld>
            <a:endParaRPr lang="ru-RU"/>
          </a:p>
        </p:txBody>
      </p:sp>
    </p:spTree>
    <p:extLst>
      <p:ext uri="{BB962C8B-B14F-4D97-AF65-F5344CB8AC3E}">
        <p14:creationId xmlns="" xmlns:p14="http://schemas.microsoft.com/office/powerpoint/2010/main" val="2651860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4AD6713-A8CE-421B-9360-1563339C482A}" type="datetimeFigureOut">
              <a:rPr lang="ru-RU" smtClean="0"/>
              <a:pPr/>
              <a:t>14.09.2021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0078FE3-CD51-4927-A213-E328C9E9984F}" type="slidenum">
              <a:rPr lang="ru-RU" smtClean="0"/>
              <a:pPr/>
              <a:t>‹#›</a:t>
            </a:fld>
            <a:endParaRPr lang="ru-RU"/>
          </a:p>
        </p:txBody>
      </p:sp>
    </p:spTree>
    <p:extLst>
      <p:ext uri="{BB962C8B-B14F-4D97-AF65-F5344CB8AC3E}">
        <p14:creationId xmlns="" xmlns:p14="http://schemas.microsoft.com/office/powerpoint/2010/main" val="2395286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4AD6713-A8CE-421B-9360-1563339C482A}" type="datetimeFigureOut">
              <a:rPr lang="ru-RU" smtClean="0"/>
              <a:pPr/>
              <a:t>14.09.2021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0078FE3-CD51-4927-A213-E328C9E9984F}" type="slidenum">
              <a:rPr lang="ru-RU" smtClean="0"/>
              <a:pPr/>
              <a:t>‹#›</a:t>
            </a:fld>
            <a:endParaRPr lang="ru-RU"/>
          </a:p>
        </p:txBody>
      </p:sp>
    </p:spTree>
    <p:extLst>
      <p:ext uri="{BB962C8B-B14F-4D97-AF65-F5344CB8AC3E}">
        <p14:creationId xmlns="" xmlns:p14="http://schemas.microsoft.com/office/powerpoint/2010/main" val="1914344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4AD6713-A8CE-421B-9360-1563339C482A}" type="datetimeFigureOut">
              <a:rPr lang="ru-RU" smtClean="0"/>
              <a:pPr/>
              <a:t>14.09.2021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0078FE3-CD51-4927-A213-E328C9E9984F}" type="slidenum">
              <a:rPr lang="ru-RU" smtClean="0"/>
              <a:pPr/>
              <a:t>‹#›</a:t>
            </a:fld>
            <a:endParaRPr lang="ru-RU"/>
          </a:p>
        </p:txBody>
      </p:sp>
    </p:spTree>
    <p:extLst>
      <p:ext uri="{BB962C8B-B14F-4D97-AF65-F5344CB8AC3E}">
        <p14:creationId xmlns="" xmlns:p14="http://schemas.microsoft.com/office/powerpoint/2010/main" val="29483037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4AD6713-A8CE-421B-9360-1563339C482A}" type="datetimeFigureOut">
              <a:rPr lang="ru-RU" smtClean="0"/>
              <a:pPr/>
              <a:t>14.09.2021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0078FE3-CD51-4927-A213-E328C9E9984F}" type="slidenum">
              <a:rPr lang="ru-RU" smtClean="0"/>
              <a:pPr/>
              <a:t>‹#›</a:t>
            </a:fld>
            <a:endParaRPr lang="ru-RU"/>
          </a:p>
        </p:txBody>
      </p:sp>
    </p:spTree>
    <p:extLst>
      <p:ext uri="{BB962C8B-B14F-4D97-AF65-F5344CB8AC3E}">
        <p14:creationId xmlns="" xmlns:p14="http://schemas.microsoft.com/office/powerpoint/2010/main" val="3395902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4AD6713-A8CE-421B-9360-1563339C482A}" type="datetimeFigureOut">
              <a:rPr lang="ru-RU" smtClean="0"/>
              <a:pPr/>
              <a:t>14.09.2021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0078FE3-CD51-4927-A213-E328C9E9984F}" type="slidenum">
              <a:rPr lang="ru-RU" smtClean="0"/>
              <a:pPr/>
              <a:t>‹#›</a:t>
            </a:fld>
            <a:endParaRPr lang="ru-RU"/>
          </a:p>
        </p:txBody>
      </p:sp>
    </p:spTree>
    <p:extLst>
      <p:ext uri="{BB962C8B-B14F-4D97-AF65-F5344CB8AC3E}">
        <p14:creationId xmlns="" xmlns:p14="http://schemas.microsoft.com/office/powerpoint/2010/main" val="3972809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4AD6713-A8CE-421B-9360-1563339C482A}" type="datetimeFigureOut">
              <a:rPr lang="ru-RU" smtClean="0"/>
              <a:pPr/>
              <a:t>14.09.2021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0078FE3-CD51-4927-A213-E328C9E9984F}" type="slidenum">
              <a:rPr lang="ru-RU" smtClean="0"/>
              <a:pPr/>
              <a:t>‹#›</a:t>
            </a:fld>
            <a:endParaRPr lang="ru-RU"/>
          </a:p>
        </p:txBody>
      </p:sp>
    </p:spTree>
    <p:extLst>
      <p:ext uri="{BB962C8B-B14F-4D97-AF65-F5344CB8AC3E}">
        <p14:creationId xmlns="" xmlns:p14="http://schemas.microsoft.com/office/powerpoint/2010/main" val="4243582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AD6713-A8CE-421B-9360-1563339C482A}" type="datetimeFigureOut">
              <a:rPr lang="ru-RU" smtClean="0"/>
              <a:pPr/>
              <a:t>14.09.2021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078FE3-CD51-4927-A213-E328C9E9984F}" type="slidenum">
              <a:rPr lang="ru-RU" smtClean="0"/>
              <a:pPr/>
              <a:t>‹#›</a:t>
            </a:fld>
            <a:endParaRPr lang="ru-RU"/>
          </a:p>
        </p:txBody>
      </p:sp>
    </p:spTree>
    <p:extLst>
      <p:ext uri="{BB962C8B-B14F-4D97-AF65-F5344CB8AC3E}">
        <p14:creationId xmlns="" xmlns:p14="http://schemas.microsoft.com/office/powerpoint/2010/main" val="20470621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10784" y="1679278"/>
            <a:ext cx="9144000" cy="2387600"/>
          </a:xfrm>
        </p:spPr>
        <p:txBody>
          <a:bodyPr>
            <a:normAutofit fontScale="90000"/>
          </a:bodyPr>
          <a:lstStyle/>
          <a:p>
            <a:r>
              <a:rPr lang="ru-RU" dirty="0" smtClean="0"/>
              <a:t> </a:t>
            </a:r>
            <a:r>
              <a:rPr lang="ru-RU" dirty="0" smtClean="0"/>
              <a:t/>
            </a:r>
            <a:br>
              <a:rPr lang="ru-RU" dirty="0" smtClean="0"/>
            </a:br>
            <a:r>
              <a:rPr lang="ru-RU" dirty="0" smtClean="0"/>
              <a:t/>
            </a:r>
            <a:br>
              <a:rPr lang="ru-RU" dirty="0" smtClean="0"/>
            </a:br>
            <a:r>
              <a:rPr lang="ru-RU" sz="4900" dirty="0" smtClean="0"/>
              <a:t> </a:t>
            </a:r>
            <a:r>
              <a:rPr lang="ru-RU" sz="4900" dirty="0" err="1" smtClean="0"/>
              <a:t>Патологиялы</a:t>
            </a:r>
            <a:r>
              <a:rPr lang="kk-KZ" sz="4900" dirty="0" smtClean="0"/>
              <a:t>қ</a:t>
            </a:r>
            <a:r>
              <a:rPr lang="ru-RU" sz="4900" dirty="0" smtClean="0"/>
              <a:t> психология</a:t>
            </a:r>
            <a:endParaRPr lang="ru-RU" sz="4900" dirty="0"/>
          </a:p>
        </p:txBody>
      </p:sp>
      <p:sp>
        <p:nvSpPr>
          <p:cNvPr id="3" name="Подзаголовок 2"/>
          <p:cNvSpPr>
            <a:spLocks noGrp="1"/>
          </p:cNvSpPr>
          <p:nvPr>
            <p:ph type="subTitle" idx="1"/>
          </p:nvPr>
        </p:nvSpPr>
        <p:spPr>
          <a:xfrm>
            <a:off x="6804837" y="5071879"/>
            <a:ext cx="4798828" cy="1312971"/>
          </a:xfrm>
        </p:spPr>
        <p:txBody>
          <a:bodyPr>
            <a:normAutofit/>
          </a:bodyPr>
          <a:lstStyle/>
          <a:p>
            <a:r>
              <a:rPr lang="kk-KZ" dirty="0" smtClean="0"/>
              <a:t> Токсанбаева </a:t>
            </a:r>
            <a:r>
              <a:rPr lang="kk-KZ" dirty="0" smtClean="0"/>
              <a:t>Н. К</a:t>
            </a:r>
            <a:endParaRPr lang="ru-RU" dirty="0"/>
          </a:p>
        </p:txBody>
      </p:sp>
      <p:sp>
        <p:nvSpPr>
          <p:cNvPr id="4" name="Прямоугольник 3"/>
          <p:cNvSpPr/>
          <p:nvPr/>
        </p:nvSpPr>
        <p:spPr>
          <a:xfrm>
            <a:off x="1524000" y="267060"/>
            <a:ext cx="8917569" cy="1077218"/>
          </a:xfrm>
          <a:prstGeom prst="rect">
            <a:avLst/>
          </a:prstGeom>
          <a:noFill/>
        </p:spPr>
        <p:txBody>
          <a:bodyPr wrap="none" lIns="91440" tIns="45720" rIns="91440" bIns="45720">
            <a:spAutoFit/>
          </a:bodyPr>
          <a:lstStyle/>
          <a:p>
            <a:pPr algn="ctr"/>
            <a:r>
              <a:rPr lang="kk-KZ" sz="3200" b="1" dirty="0"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Әл-Фараби атындағы Қазақ Ұлттық университеті</a:t>
            </a:r>
          </a:p>
          <a:p>
            <a:pPr algn="ctr"/>
            <a:r>
              <a:rPr lang="kk-KZ" sz="3200" b="1" cap="none" spc="0"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 </a:t>
            </a:r>
            <a:endParaRPr lang="ru-RU" sz="3200" b="1" cap="none" spc="0"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p:txBody>
      </p:sp>
      <p:pic>
        <p:nvPicPr>
          <p:cNvPr id="5" name="Рисунок 4"/>
          <p:cNvPicPr>
            <a:picLocks noChangeAspect="1"/>
          </p:cNvPicPr>
          <p:nvPr/>
        </p:nvPicPr>
        <p:blipFill>
          <a:blip r:embed="rId2"/>
          <a:stretch>
            <a:fillRect/>
          </a:stretch>
        </p:blipFill>
        <p:spPr>
          <a:xfrm>
            <a:off x="459376" y="4401878"/>
            <a:ext cx="3999231" cy="2324115"/>
          </a:xfrm>
          <a:prstGeom prst="rect">
            <a:avLst/>
          </a:prstGeom>
        </p:spPr>
      </p:pic>
    </p:spTree>
    <p:extLst>
      <p:ext uri="{BB962C8B-B14F-4D97-AF65-F5344CB8AC3E}">
        <p14:creationId xmlns="" xmlns:p14="http://schemas.microsoft.com/office/powerpoint/2010/main" val="2562377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757646"/>
            <a:ext cx="10515600" cy="5419317"/>
          </a:xfrm>
        </p:spPr>
        <p:txBody>
          <a:bodyPr>
            <a:normAutofit fontScale="92500"/>
          </a:bodyPr>
          <a:lstStyle/>
          <a:p>
            <a:r>
              <a:rPr lang="ru-RU" b="1" dirty="0" err="1">
                <a:latin typeface="Times New Roman" panose="02020603050405020304" pitchFamily="18" charset="0"/>
                <a:cs typeface="Times New Roman" panose="02020603050405020304" pitchFamily="18" charset="0"/>
              </a:rPr>
              <a:t>Алдын</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алу</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және</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емдеу</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жолдары</a:t>
            </a:r>
            <a:r>
              <a:rPr lang="ru-RU" dirty="0">
                <a:latin typeface="Times New Roman" panose="02020603050405020304" pitchFamily="18" charset="0"/>
                <a:cs typeface="Times New Roman" panose="02020603050405020304" pitchFamily="18" charset="0"/>
              </a:rPr>
              <a:t>. Алкоголь мен </a:t>
            </a:r>
            <a:r>
              <a:rPr lang="ru-RU" dirty="0" err="1">
                <a:latin typeface="Times New Roman" panose="02020603050405020304" pitchFamily="18" charset="0"/>
                <a:cs typeface="Times New Roman" panose="02020603050405020304" pitchFamily="18" charset="0"/>
              </a:rPr>
              <a:t>темекі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тартуды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тоқтату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тыныштық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ауруды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қобал-жудан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ұсынылады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Медикаментозды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дәрілерден</a:t>
            </a:r>
            <a:r>
              <a:rPr lang="ru-RU" dirty="0">
                <a:latin typeface="Times New Roman" panose="02020603050405020304" pitchFamily="18" charset="0"/>
                <a:cs typeface="Times New Roman" panose="02020603050405020304" pitchFamily="18" charset="0"/>
              </a:rPr>
              <a:t> витаминотерапия (В</a:t>
            </a:r>
            <a:r>
              <a:rPr lang="ru-RU" baseline="-25000" dirty="0">
                <a:latin typeface="Times New Roman" panose="02020603050405020304" pitchFamily="18" charset="0"/>
                <a:cs typeface="Times New Roman" panose="02020603050405020304" pitchFamily="18" charset="0"/>
              </a:rPr>
              <a:t>1</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С), т. б. </a:t>
            </a:r>
            <a:r>
              <a:rPr lang="ru-RU" dirty="0" err="1">
                <a:latin typeface="Times New Roman" panose="02020603050405020304" pitchFamily="18" charset="0"/>
                <a:cs typeface="Times New Roman" panose="02020603050405020304" pitchFamily="18" charset="0"/>
              </a:rPr>
              <a:t>көптеген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дәрілер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пайда-ланылады</a:t>
            </a:r>
            <a:r>
              <a:rPr lang="ru-RU" dirty="0">
                <a:latin typeface="Times New Roman" panose="02020603050405020304" pitchFamily="18" charset="0"/>
                <a:cs typeface="Times New Roman" panose="02020603050405020304" pitchFamily="18" charset="0"/>
              </a:rPr>
              <a:t>.</a:t>
            </a:r>
          </a:p>
          <a:p>
            <a:r>
              <a:rPr lang="ru-RU" b="1" dirty="0" err="1">
                <a:latin typeface="Times New Roman" panose="02020603050405020304" pitchFamily="18" charset="0"/>
                <a:cs typeface="Times New Roman" panose="02020603050405020304" pitchFamily="18" charset="0"/>
              </a:rPr>
              <a:t>Еңбек</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сараптамасы</a:t>
            </a:r>
            <a:r>
              <a:rPr lang="ru-RU" b="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Тамыр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ауруларының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бастапқы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кезеңінде</a:t>
            </a:r>
            <a:r>
              <a:rPr lang="ru-RU" dirty="0">
                <a:latin typeface="Times New Roman" panose="02020603050405020304" pitchFamily="18" charset="0"/>
                <a:cs typeface="Times New Roman" panose="02020603050405020304" pitchFamily="18" charset="0"/>
              </a:rPr>
              <a:t> ауру </a:t>
            </a:r>
            <a:r>
              <a:rPr lang="ru-RU" dirty="0" err="1">
                <a:latin typeface="Times New Roman" panose="02020603050405020304" pitchFamily="18" charset="0"/>
                <a:cs typeface="Times New Roman" panose="02020603050405020304" pitchFamily="18" charset="0"/>
              </a:rPr>
              <a:t>қатты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шаршауына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байланысты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үлкен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күшжігер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жүмсайтынына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қарамастан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әдеттегі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кәсібін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жалғастыра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береді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Айқын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білінетін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жүйкепсихикалық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бүзы-лыстардағы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кемтарлық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ауруды</a:t>
            </a:r>
            <a:r>
              <a:rPr lang="ru-RU" dirty="0">
                <a:latin typeface="Times New Roman" panose="02020603050405020304" pitchFamily="18" charset="0"/>
                <a:cs typeface="Times New Roman" panose="02020603050405020304" pitchFamily="18" charset="0"/>
              </a:rPr>
              <a:t> III, II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тіпті</a:t>
            </a:r>
            <a:r>
              <a:rPr lang="ru-RU" dirty="0">
                <a:latin typeface="Times New Roman" panose="02020603050405020304" pitchFamily="18" charset="0"/>
                <a:cs typeface="Times New Roman" panose="02020603050405020304" pitchFamily="18" charset="0"/>
              </a:rPr>
              <a:t> I </a:t>
            </a:r>
            <a:r>
              <a:rPr lang="ru-RU" dirty="0" err="1">
                <a:latin typeface="Times New Roman" panose="02020603050405020304" pitchFamily="18" charset="0"/>
                <a:cs typeface="Times New Roman" panose="02020603050405020304" pitchFamily="18" charset="0"/>
              </a:rPr>
              <a:t>топтағы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мүгедекке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ауыстыруға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негіз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болады</a:t>
            </a:r>
            <a:r>
              <a:rPr lang="ru-RU" dirty="0">
                <a:latin typeface="Times New Roman" panose="02020603050405020304" pitchFamily="18" charset="0"/>
                <a:cs typeface="Times New Roman" panose="02020603050405020304" pitchFamily="18" charset="0"/>
              </a:rPr>
              <a:t>.</a:t>
            </a:r>
          </a:p>
          <a:p>
            <a:r>
              <a:rPr lang="ru-RU" b="1" dirty="0" err="1">
                <a:latin typeface="Times New Roman" panose="02020603050405020304" pitchFamily="18" charset="0"/>
                <a:cs typeface="Times New Roman" panose="02020603050405020304" pitchFamily="18" charset="0"/>
              </a:rPr>
              <a:t>Соттық-психиатриялық</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сараптама</a:t>
            </a:r>
            <a:r>
              <a:rPr lang="ru-RU" b="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Жауапқа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тартуға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қабілеттілігін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немесе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қабілетсіздігін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белгілеу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мидың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тамыр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патологиясы</a:t>
            </a:r>
            <a:r>
              <a:rPr lang="ru-RU" dirty="0">
                <a:latin typeface="Times New Roman" panose="02020603050405020304" pitchFamily="18" charset="0"/>
                <a:cs typeface="Times New Roman" panose="02020603050405020304" pitchFamily="18" charset="0"/>
              </a:rPr>
              <a:t> бар </a:t>
            </a:r>
            <a:r>
              <a:rPr lang="ru-RU" dirty="0" err="1">
                <a:latin typeface="Times New Roman" panose="02020603050405020304" pitchFamily="18" charset="0"/>
                <a:cs typeface="Times New Roman" panose="02020603050405020304" pitchFamily="18" charset="0"/>
              </a:rPr>
              <a:t>аурудың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психикалық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күйіне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психикалық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бұзылыстардың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дәрежесіне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байланысты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Айқын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білінетін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патологияда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кемакылдық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сандырақтық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барлығы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т. б. </a:t>
            </a:r>
            <a:r>
              <a:rPr lang="ru-RU" dirty="0" smtClean="0">
                <a:latin typeface="Times New Roman" panose="02020603050405020304" pitchFamily="18" charset="0"/>
                <a:cs typeface="Times New Roman" panose="02020603050405020304" pitchFamily="18" charset="0"/>
              </a:rPr>
              <a:t>) ауру </a:t>
            </a:r>
            <a:r>
              <a:rPr lang="ru-RU" dirty="0" err="1">
                <a:latin typeface="Times New Roman" panose="02020603050405020304" pitchFamily="18" charset="0"/>
                <a:cs typeface="Times New Roman" panose="02020603050405020304" pitchFamily="18" charset="0"/>
              </a:rPr>
              <a:t>жауапқа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тартуға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қабілетсіз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табылады</a:t>
            </a:r>
            <a:r>
              <a:rPr lang="ru-RU" dirty="0">
                <a:latin typeface="Times New Roman" panose="02020603050405020304" pitchFamily="18" charset="0"/>
                <a:cs typeface="Times New Roman" panose="02020603050405020304" pitchFamily="18" charset="0"/>
              </a:rPr>
              <a:t>.</a:t>
            </a:r>
          </a:p>
        </p:txBody>
      </p:sp>
    </p:spTree>
    <p:extLst>
      <p:ext uri="{BB962C8B-B14F-4D97-AF65-F5344CB8AC3E}">
        <p14:creationId xmlns="" xmlns:p14="http://schemas.microsoft.com/office/powerpoint/2010/main" val="387925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12074" y="1018902"/>
            <a:ext cx="10515600" cy="4504917"/>
          </a:xfrm>
        </p:spPr>
        <p:txBody>
          <a:bodyPr/>
          <a:lstStyle/>
          <a:p>
            <a:r>
              <a:rPr lang="kk-KZ" dirty="0" smtClean="0">
                <a:latin typeface="Times New Roman" panose="02020603050405020304" pitchFamily="18" charset="0"/>
                <a:cs typeface="Times New Roman" panose="02020603050405020304" pitchFamily="18" charset="0"/>
              </a:rPr>
              <a:t>Патопсихологиялық зерттеулер келесідей компоненттерден тұрады:</a:t>
            </a:r>
          </a:p>
          <a:p>
            <a:endParaRPr lang="kk-KZ" dirty="0">
              <a:latin typeface="Times New Roman" panose="02020603050405020304" pitchFamily="18" charset="0"/>
              <a:cs typeface="Times New Roman" panose="02020603050405020304" pitchFamily="18" charset="0"/>
            </a:endParaRPr>
          </a:p>
          <a:p>
            <a:r>
              <a:rPr lang="kk-KZ" dirty="0" smtClean="0">
                <a:latin typeface="Times New Roman" panose="02020603050405020304" pitchFamily="18" charset="0"/>
                <a:cs typeface="Times New Roman" panose="02020603050405020304" pitchFamily="18" charset="0"/>
              </a:rPr>
              <a:t>Ауру адаммен әңгімелесу;</a:t>
            </a:r>
          </a:p>
          <a:p>
            <a:r>
              <a:rPr lang="kk-KZ" dirty="0" smtClean="0">
                <a:latin typeface="Times New Roman" panose="02020603050405020304" pitchFamily="18" charset="0"/>
                <a:cs typeface="Times New Roman" panose="02020603050405020304" pitchFamily="18" charset="0"/>
              </a:rPr>
              <a:t>Эксперимент (тесттілеу);</a:t>
            </a:r>
          </a:p>
          <a:p>
            <a:r>
              <a:rPr lang="kk-KZ" dirty="0" smtClean="0">
                <a:latin typeface="Times New Roman" panose="02020603050405020304" pitchFamily="18" charset="0"/>
                <a:cs typeface="Times New Roman" panose="02020603050405020304" pitchFamily="18" charset="0"/>
              </a:rPr>
              <a:t>Ауру тарихымен танысу;</a:t>
            </a:r>
          </a:p>
          <a:p>
            <a:r>
              <a:rPr lang="kk-KZ" dirty="0" smtClean="0">
                <a:latin typeface="Times New Roman" panose="02020603050405020304" pitchFamily="18" charset="0"/>
                <a:cs typeface="Times New Roman" panose="02020603050405020304" pitchFamily="18" charset="0"/>
              </a:rPr>
              <a:t>Зерттеу барысында жүріс-тұрысын бақылау;</a:t>
            </a:r>
          </a:p>
          <a:p>
            <a:r>
              <a:rPr lang="kk-KZ" dirty="0" smtClean="0">
                <a:latin typeface="Times New Roman" panose="02020603050405020304" pitchFamily="18" charset="0"/>
                <a:cs typeface="Times New Roman" panose="02020603050405020304" pitchFamily="18" charset="0"/>
              </a:rPr>
              <a:t>Алынған нәтижелерді талдау;</a:t>
            </a:r>
          </a:p>
          <a:p>
            <a:r>
              <a:rPr lang="kk-KZ" dirty="0" smtClean="0">
                <a:latin typeface="Times New Roman" panose="02020603050405020304" pitchFamily="18" charset="0"/>
                <a:cs typeface="Times New Roman" panose="02020603050405020304" pitchFamily="18" charset="0"/>
              </a:rPr>
              <a:t>Қорытынды  жасау.</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066839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2800" dirty="0" smtClean="0">
                <a:latin typeface="Times New Roman" panose="02020603050405020304" pitchFamily="18" charset="0"/>
                <a:cs typeface="Times New Roman" panose="02020603050405020304" pitchFamily="18" charset="0"/>
              </a:rPr>
              <a:t>Патопсихологиялық экспериментальдық міндеттер клиниканың практикалық мәселелрін шешуге бағытталған. Сондықтан, негізінен тұлғалық бұзылыстар мен психикалық процестердің бұзылысы бақыланады:</a:t>
            </a:r>
            <a:endParaRPr lang="ru-RU"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2246811"/>
            <a:ext cx="10515600" cy="3930152"/>
          </a:xfrm>
        </p:spPr>
        <p:txBody>
          <a:bodyPr/>
          <a:lstStyle/>
          <a:p>
            <a:r>
              <a:rPr lang="kk-KZ" i="1" dirty="0" smtClean="0">
                <a:latin typeface="Times New Roman" panose="02020603050405020304" pitchFamily="18" charset="0"/>
                <a:cs typeface="Times New Roman" panose="02020603050405020304" pitchFamily="18" charset="0"/>
              </a:rPr>
              <a:t>Олар: </a:t>
            </a:r>
          </a:p>
          <a:p>
            <a:r>
              <a:rPr lang="kk-KZ" i="1" dirty="0" smtClean="0">
                <a:latin typeface="Times New Roman" panose="02020603050405020304" pitchFamily="18" charset="0"/>
                <a:cs typeface="Times New Roman" panose="02020603050405020304" pitchFamily="18" charset="0"/>
              </a:rPr>
              <a:t>- қабылдау бұзылыстары;</a:t>
            </a:r>
          </a:p>
          <a:p>
            <a:r>
              <a:rPr lang="kk-KZ" i="1" dirty="0" smtClean="0">
                <a:latin typeface="Times New Roman" panose="02020603050405020304" pitchFamily="18" charset="0"/>
                <a:cs typeface="Times New Roman" panose="02020603050405020304" pitchFamily="18" charset="0"/>
              </a:rPr>
              <a:t>- көңіл аудару бұзылыстары;</a:t>
            </a:r>
          </a:p>
          <a:p>
            <a:r>
              <a:rPr lang="kk-KZ" i="1" dirty="0" smtClean="0">
                <a:latin typeface="Times New Roman" panose="02020603050405020304" pitchFamily="18" charset="0"/>
                <a:cs typeface="Times New Roman" panose="02020603050405020304" pitchFamily="18" charset="0"/>
              </a:rPr>
              <a:t>- есте сақтау бұзылыстары;</a:t>
            </a:r>
          </a:p>
          <a:p>
            <a:r>
              <a:rPr lang="kk-KZ" i="1" dirty="0" smtClean="0">
                <a:latin typeface="Times New Roman" panose="02020603050405020304" pitchFamily="18" charset="0"/>
                <a:cs typeface="Times New Roman" panose="02020603050405020304" pitchFamily="18" charset="0"/>
              </a:rPr>
              <a:t>- ойлау бұзылыстары;</a:t>
            </a:r>
          </a:p>
          <a:p>
            <a:r>
              <a:rPr lang="kk-KZ" i="1" dirty="0" smtClean="0">
                <a:latin typeface="Times New Roman" panose="02020603050405020304" pitchFamily="18" charset="0"/>
                <a:cs typeface="Times New Roman" panose="02020603050405020304" pitchFamily="18" charset="0"/>
              </a:rPr>
              <a:t>- саналық жұмыс атқару бұзылыстары.</a:t>
            </a:r>
            <a:endParaRPr lang="ru-RU" i="1"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1290417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Патопсихологиялық синдромдар</a:t>
            </a:r>
            <a:endParaRPr lang="ru-RU" dirty="0"/>
          </a:p>
        </p:txBody>
      </p:sp>
      <p:sp>
        <p:nvSpPr>
          <p:cNvPr id="3" name="Объект 2"/>
          <p:cNvSpPr>
            <a:spLocks noGrp="1"/>
          </p:cNvSpPr>
          <p:nvPr>
            <p:ph idx="1"/>
          </p:nvPr>
        </p:nvSpPr>
        <p:spPr>
          <a:xfrm>
            <a:off x="838199" y="1825625"/>
            <a:ext cx="10813869" cy="4470672"/>
          </a:xfrm>
        </p:spPr>
        <p:txBody>
          <a:bodyPr>
            <a:normAutofit/>
          </a:bodyPr>
          <a:lstStyle/>
          <a:p>
            <a:r>
              <a:rPr lang="kk-KZ" dirty="0" smtClean="0">
                <a:latin typeface="Times New Roman" panose="02020603050405020304" pitchFamily="18" charset="0"/>
                <a:cs typeface="Times New Roman" panose="02020603050405020304" pitchFamily="18" charset="0"/>
              </a:rPr>
              <a:t>Патопсихологиялық синдромдарды ең алғаш рет анықтап, ажыратқан 1976 жылы Б.В. Зейгарник болатын. Олар: ойлау қабілетінің бұзылыстары типіне жатады:</a:t>
            </a:r>
          </a:p>
          <a:p>
            <a:r>
              <a:rPr lang="kk-KZ" dirty="0" smtClean="0">
                <a:latin typeface="Times New Roman" panose="02020603050405020304" pitchFamily="18" charset="0"/>
                <a:cs typeface="Times New Roman" panose="02020603050405020304" pitchFamily="18" charset="0"/>
              </a:rPr>
              <a:t>Ойлаудың операциялық жағының бұзылуы;</a:t>
            </a:r>
          </a:p>
          <a:p>
            <a:r>
              <a:rPr lang="kk-KZ" dirty="0" smtClean="0">
                <a:latin typeface="Times New Roman" panose="02020603050405020304" pitchFamily="18" charset="0"/>
                <a:cs typeface="Times New Roman" panose="02020603050405020304" pitchFamily="18" charset="0"/>
              </a:rPr>
              <a:t>Ойлау әрекетінің динамикалық бұзылыстары;</a:t>
            </a:r>
          </a:p>
          <a:p>
            <a:r>
              <a:rPr lang="kk-KZ" dirty="0" smtClean="0">
                <a:latin typeface="Times New Roman" panose="02020603050405020304" pitchFamily="18" charset="0"/>
                <a:cs typeface="Times New Roman" panose="02020603050405020304" pitchFamily="18" charset="0"/>
              </a:rPr>
              <a:t>Ойлаудың лабильділігі;</a:t>
            </a:r>
          </a:p>
          <a:p>
            <a:r>
              <a:rPr lang="kk-KZ" dirty="0" smtClean="0">
                <a:latin typeface="Times New Roman" panose="02020603050405020304" pitchFamily="18" charset="0"/>
                <a:cs typeface="Times New Roman" panose="02020603050405020304" pitchFamily="18" charset="0"/>
              </a:rPr>
              <a:t>Ой-пікірдің кезексіз, тізбексіздігі.</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4239413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1489166"/>
            <a:ext cx="10515600" cy="4687797"/>
          </a:xfrm>
        </p:spPr>
        <p:txBody>
          <a:bodyPr/>
          <a:lstStyle/>
          <a:p>
            <a:r>
              <a:rPr lang="kk-KZ" dirty="0" smtClean="0">
                <a:latin typeface="Times New Roman" panose="02020603050405020304" pitchFamily="18" charset="0"/>
                <a:cs typeface="Times New Roman" panose="02020603050405020304" pitchFamily="18" charset="0"/>
              </a:rPr>
              <a:t>И. А. Кудрявцев 1982 жылы жалпылама патопсихологиялық синдромдарды анықтады. Ол соттық-психиаторлық тәжірибеде жасалған </a:t>
            </a:r>
            <a:r>
              <a:rPr lang="kk-KZ" dirty="0">
                <a:latin typeface="Times New Roman" panose="02020603050405020304" pitchFamily="18" charset="0"/>
                <a:cs typeface="Times New Roman" panose="02020603050405020304" pitchFamily="18" charset="0"/>
              </a:rPr>
              <a:t> танымдық әрекеттердің әртүрлі жақтарына </a:t>
            </a:r>
            <a:r>
              <a:rPr lang="kk-KZ" dirty="0" smtClean="0">
                <a:latin typeface="Times New Roman" panose="02020603050405020304" pitchFamily="18" charset="0"/>
                <a:cs typeface="Times New Roman" panose="02020603050405020304" pitchFamily="18" charset="0"/>
              </a:rPr>
              <a:t>бағытталған</a:t>
            </a:r>
            <a:r>
              <a:rPr lang="ru-RU" dirty="0" smtClean="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зерттеулер нәтижесінде келесідей патопсихологиялық синдромдарды ажыратты:</a:t>
            </a:r>
          </a:p>
          <a:p>
            <a:r>
              <a:rPr lang="kk-KZ" dirty="0" smtClean="0">
                <a:latin typeface="Times New Roman" panose="02020603050405020304" pitchFamily="18" charset="0"/>
                <a:cs typeface="Times New Roman" panose="02020603050405020304" pitchFamily="18" charset="0"/>
              </a:rPr>
              <a:t>Шизофрениялық немесе дисоциативті;</a:t>
            </a:r>
          </a:p>
          <a:p>
            <a:r>
              <a:rPr lang="kk-KZ" dirty="0" smtClean="0">
                <a:latin typeface="Times New Roman" panose="02020603050405020304" pitchFamily="18" charset="0"/>
                <a:cs typeface="Times New Roman" panose="02020603050405020304" pitchFamily="18" charset="0"/>
              </a:rPr>
              <a:t>Психопатиялық немесе психогенді дезорганизациялық;</a:t>
            </a:r>
          </a:p>
          <a:p>
            <a:r>
              <a:rPr lang="kk-KZ" dirty="0" smtClean="0">
                <a:latin typeface="Times New Roman" panose="02020603050405020304" pitchFamily="18" charset="0"/>
                <a:cs typeface="Times New Roman" panose="02020603050405020304" pitchFamily="18" charset="0"/>
              </a:rPr>
              <a:t>Олигофрениялық</a:t>
            </a:r>
            <a:r>
              <a:rPr lang="kk-KZ" dirty="0">
                <a:latin typeface="Times New Roman" panose="02020603050405020304" pitchFamily="18" charset="0"/>
                <a:cs typeface="Times New Roman" panose="02020603050405020304" pitchFamily="18" charset="0"/>
              </a:rPr>
              <a:t>;</a:t>
            </a:r>
          </a:p>
          <a:p>
            <a:endParaRPr lang="kk-KZ" dirty="0" smtClean="0">
              <a:latin typeface="Times New Roman" panose="02020603050405020304" pitchFamily="18" charset="0"/>
              <a:cs typeface="Times New Roman" panose="02020603050405020304" pitchFamily="18" charset="0"/>
            </a:endParaRPr>
          </a:p>
          <a:p>
            <a:endParaRPr lang="kk-KZ"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5604127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70263" y="496390"/>
            <a:ext cx="10450286" cy="2612571"/>
          </a:xfrm>
        </p:spPr>
        <p:txBody>
          <a:bodyPr/>
          <a:lstStyle/>
          <a:p>
            <a:r>
              <a:rPr lang="ru-RU" sz="2400" dirty="0" smtClean="0">
                <a:solidFill>
                  <a:srgbClr val="FF0000"/>
                </a:solidFill>
                <a:latin typeface="Times New Roman" panose="02020603050405020304" pitchFamily="18" charset="0"/>
                <a:cs typeface="Times New Roman" panose="02020603050405020304" pitchFamily="18" charset="0"/>
              </a:rPr>
              <a:t>Шизофрения </a:t>
            </a:r>
            <a:r>
              <a:rPr lang="ru-RU" sz="2400" dirty="0" err="1" smtClean="0">
                <a:solidFill>
                  <a:srgbClr val="FF0000"/>
                </a:solidFill>
                <a:latin typeface="Times New Roman" panose="02020603050405020304" pitchFamily="18" charset="0"/>
                <a:cs typeface="Times New Roman" panose="02020603050405020304" pitchFamily="18" charset="0"/>
              </a:rPr>
              <a:t>ауруы</a:t>
            </a:r>
            <a:endParaRPr lang="ru-RU" sz="2400" dirty="0" smtClean="0">
              <a:solidFill>
                <a:srgbClr val="FF0000"/>
              </a:solidFill>
              <a:latin typeface="Times New Roman" panose="02020603050405020304" pitchFamily="18" charset="0"/>
              <a:cs typeface="Times New Roman" panose="02020603050405020304" pitchFamily="18" charset="0"/>
            </a:endParaRPr>
          </a:p>
          <a:p>
            <a:endParaRPr lang="ru-RU" sz="2400" dirty="0">
              <a:latin typeface="Times New Roman" panose="02020603050405020304" pitchFamily="18" charset="0"/>
              <a:cs typeface="Times New Roman" panose="02020603050405020304" pitchFamily="18" charset="0"/>
            </a:endParaRPr>
          </a:p>
          <a:p>
            <a:r>
              <a:rPr lang="ru-RU" sz="2400" dirty="0" smtClean="0">
                <a:latin typeface="Times New Roman" panose="02020603050405020304" pitchFamily="18" charset="0"/>
                <a:cs typeface="Times New Roman" panose="02020603050405020304" pitchFamily="18" charset="0"/>
              </a:rPr>
              <a:t>Шизофрения </a:t>
            </a:r>
            <a:r>
              <a:rPr lang="ru-RU" sz="2400" dirty="0" err="1" smtClean="0">
                <a:latin typeface="Times New Roman" panose="02020603050405020304" pitchFamily="18" charset="0"/>
                <a:cs typeface="Times New Roman" panose="02020603050405020304" pitchFamily="18" charset="0"/>
              </a:rPr>
              <a:t>дегеніміз</a:t>
            </a:r>
            <a:r>
              <a:rPr lang="ru-RU" sz="2400" dirty="0" smtClean="0">
                <a:latin typeface="Times New Roman" panose="02020603050405020304" pitchFamily="18" charset="0"/>
                <a:cs typeface="Times New Roman" panose="02020603050405020304" pitchFamily="18" charset="0"/>
              </a:rPr>
              <a:t> – </a:t>
            </a:r>
            <a:r>
              <a:rPr lang="ru-RU" sz="2400" dirty="0" err="1" smtClean="0">
                <a:latin typeface="Times New Roman" panose="02020603050405020304" pitchFamily="18" charset="0"/>
                <a:cs typeface="Times New Roman" panose="02020603050405020304" pitchFamily="18" charset="0"/>
              </a:rPr>
              <a:t>жастық</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шақта</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пайда</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болып</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созылмалы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психикалық</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эндогенді</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прогредиентті</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этиологиясы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жағынан</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айқындалмаған</a:t>
            </a:r>
            <a:r>
              <a:rPr lang="ru-RU" sz="2400" dirty="0" smtClean="0">
                <a:latin typeface="Times New Roman" panose="02020603050405020304" pitchFamily="18" charset="0"/>
                <a:cs typeface="Times New Roman" panose="02020603050405020304" pitchFamily="18" charset="0"/>
              </a:rPr>
              <a:t> ауру. </a:t>
            </a:r>
          </a:p>
          <a:p>
            <a:r>
              <a:rPr lang="kk-KZ" sz="2400" dirty="0" smtClean="0">
                <a:latin typeface="Times New Roman" panose="02020603050405020304" pitchFamily="18" charset="0"/>
                <a:cs typeface="Times New Roman" panose="02020603050405020304" pitchFamily="18" charset="0"/>
              </a:rPr>
              <a:t> Ағылшын тілді елдерде Блейлердің «төрт А» белгісімен көрінеді: Аутизм, Апатия, Амбиваленттілік, Ассоциативті бұзылыстар.</a:t>
            </a:r>
          </a:p>
          <a:p>
            <a:endParaRPr lang="ru-RU" dirty="0">
              <a:latin typeface="Times New Roman" panose="02020603050405020304" pitchFamily="18" charset="0"/>
              <a:cs typeface="Times New Roman" panose="02020603050405020304" pitchFamily="18" charset="0"/>
            </a:endParaRPr>
          </a:p>
        </p:txBody>
      </p:sp>
      <p:sp>
        <p:nvSpPr>
          <p:cNvPr id="4" name="Скругленный прямоугольник 3"/>
          <p:cNvSpPr/>
          <p:nvPr/>
        </p:nvSpPr>
        <p:spPr>
          <a:xfrm>
            <a:off x="470263" y="3108961"/>
            <a:ext cx="11364686" cy="329184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kk-KZ" sz="2400" dirty="0" smtClean="0">
                <a:latin typeface="Times New Roman" panose="02020603050405020304" pitchFamily="18" charset="0"/>
                <a:cs typeface="Times New Roman" panose="02020603050405020304" pitchFamily="18" charset="0"/>
              </a:rPr>
              <a:t>Психопатология тұрғысынан клиникалық көрінісі</a:t>
            </a:r>
          </a:p>
          <a:p>
            <a:pPr algn="ctr"/>
            <a:r>
              <a:rPr lang="kk-KZ" sz="2400" b="1" dirty="0" smtClean="0">
                <a:latin typeface="Times New Roman" panose="02020603050405020304" pitchFamily="18" charset="0"/>
                <a:cs typeface="Times New Roman" panose="02020603050405020304" pitchFamily="18" charset="0"/>
              </a:rPr>
              <a:t>Ойлау бұзылысы: </a:t>
            </a:r>
            <a:r>
              <a:rPr lang="kk-KZ" sz="2400" dirty="0" smtClean="0">
                <a:latin typeface="Times New Roman" panose="02020603050405020304" pitchFamily="18" charset="0"/>
                <a:cs typeface="Times New Roman" panose="02020603050405020304" pitchFamily="18" charset="0"/>
              </a:rPr>
              <a:t>ойдың ағылып-төгілуі, тоқтап қалуы, ойдың параллельдігі, мазасыз ақылдылық, сөйлеу үзілістігі;</a:t>
            </a:r>
          </a:p>
          <a:p>
            <a:pPr algn="ctr"/>
            <a:r>
              <a:rPr lang="kk-KZ" sz="2400" b="1" dirty="0" smtClean="0">
                <a:latin typeface="Times New Roman" panose="02020603050405020304" pitchFamily="18" charset="0"/>
                <a:cs typeface="Times New Roman" panose="02020603050405020304" pitchFamily="18" charset="0"/>
              </a:rPr>
              <a:t>Қабылдау бұзылыстары</a:t>
            </a:r>
            <a:r>
              <a:rPr lang="kk-KZ" sz="2400" dirty="0" smtClean="0">
                <a:latin typeface="Times New Roman" panose="02020603050405020304" pitchFamily="18" charset="0"/>
                <a:cs typeface="Times New Roman" panose="02020603050405020304" pitchFamily="18" charset="0"/>
              </a:rPr>
              <a:t>: есту, иіс сезу, көру галлюцинациялары, параноидтылық;</a:t>
            </a:r>
          </a:p>
          <a:p>
            <a:pPr algn="ctr"/>
            <a:r>
              <a:rPr lang="kk-KZ" sz="2400" dirty="0" smtClean="0">
                <a:latin typeface="Times New Roman" panose="02020603050405020304" pitchFamily="18" charset="0"/>
                <a:cs typeface="Times New Roman" panose="02020603050405020304" pitchFamily="18" charset="0"/>
              </a:rPr>
              <a:t>Қозғалыс-еріс бұзылыстары: қозу, ступор жағдайы;</a:t>
            </a:r>
          </a:p>
          <a:p>
            <a:pPr algn="ctr"/>
            <a:r>
              <a:rPr lang="kk-KZ" sz="2400" b="1" dirty="0" smtClean="0">
                <a:latin typeface="Times New Roman" panose="02020603050405020304" pitchFamily="18" charset="0"/>
                <a:cs typeface="Times New Roman" panose="02020603050405020304" pitchFamily="18" charset="0"/>
              </a:rPr>
              <a:t>Сезімдік бұзылыстар: </a:t>
            </a:r>
            <a:r>
              <a:rPr lang="kk-KZ" sz="2400" dirty="0" smtClean="0">
                <a:latin typeface="Times New Roman" panose="02020603050405020304" pitchFamily="18" charset="0"/>
                <a:cs typeface="Times New Roman" panose="02020603050405020304" pitchFamily="18" charset="0"/>
              </a:rPr>
              <a:t>барлығына немқұрайлы қарайды, жақтырмаушылық, ашушаңдық;</a:t>
            </a:r>
          </a:p>
          <a:p>
            <a:pPr algn="ctr"/>
            <a:r>
              <a:rPr lang="kk-KZ" sz="2400" b="1" dirty="0" smtClean="0">
                <a:latin typeface="Times New Roman" panose="02020603050405020304" pitchFamily="18" charset="0"/>
                <a:cs typeface="Times New Roman" panose="02020603050405020304" pitchFamily="18" charset="0"/>
              </a:rPr>
              <a:t>Тәртіп бұзылыстары: </a:t>
            </a:r>
            <a:r>
              <a:rPr lang="kk-KZ" sz="2400" dirty="0" smtClean="0">
                <a:latin typeface="Times New Roman" panose="02020603050405020304" pitchFamily="18" charset="0"/>
                <a:cs typeface="Times New Roman" panose="02020603050405020304" pitchFamily="18" charset="0"/>
              </a:rPr>
              <a:t>ойламаған қозғалыстар, мимика бұзылысы.</a:t>
            </a:r>
            <a:endParaRPr lang="ru-RU" sz="2400" dirty="0">
              <a:latin typeface="Times New Roman" panose="02020603050405020304" pitchFamily="18" charset="0"/>
              <a:cs typeface="Times New Roman" panose="02020603050405020304" pitchFamily="18" charset="0"/>
            </a:endParaRPr>
          </a:p>
        </p:txBody>
      </p:sp>
      <p:pic>
        <p:nvPicPr>
          <p:cNvPr id="1026" name="Picture 2" descr="http://kvedomosti.com/uploads/posts/2017-02/vitaminy-gruppy-b-mogut-pomoch-v-izlechenii-shizofrenii_1.jpe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133703" y="0"/>
            <a:ext cx="2037806" cy="135853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6810377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22514" y="600892"/>
            <a:ext cx="11207932" cy="4934684"/>
          </a:xfrm>
          <a:prstGeom prst="rect">
            <a:avLst/>
          </a:prstGeom>
        </p:spPr>
        <p:txBody>
          <a:bodyPr wrap="square">
            <a:spAutoFit/>
          </a:bodyPr>
          <a:lstStyle/>
          <a:p>
            <a:pPr algn="just">
              <a:spcAft>
                <a:spcPts val="750"/>
              </a:spcAft>
            </a:pPr>
            <a:r>
              <a:rPr lang="ru-RU" sz="20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Олигофрения грек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тілінде</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b="1" i="1"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кемақылдылық</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деген</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мағына</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білдіреді</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Ол</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ең</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алдымен</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мидың</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экзогенді</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бұзылыстары</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метабализм</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кеселі</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туа</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біткен</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кемтарлық</a:t>
            </a:r>
            <a:r>
              <a:rPr lang="ru-RU" sz="24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хромосомдық</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ауытқу</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себепші</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болатын</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патологиялық</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күйі</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750"/>
              </a:spcAft>
            </a:pP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Этиологиялық</a:t>
            </a:r>
            <a:r>
              <a:rPr lang="ru-RU"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ықпалы</a:t>
            </a:r>
            <a:r>
              <a:rPr lang="ru-RU"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жағынан</a:t>
            </a:r>
            <a:r>
              <a:rPr lang="ru-RU"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олигофреннің</a:t>
            </a:r>
            <a:r>
              <a:rPr lang="ru-RU"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үш</a:t>
            </a:r>
            <a:r>
              <a:rPr lang="ru-RU"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тобы</a:t>
            </a:r>
            <a:r>
              <a:rPr lang="ru-RU"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болады</a:t>
            </a:r>
            <a:r>
              <a:rPr lang="ru-RU" sz="24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750"/>
              </a:spcAft>
            </a:pP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Бірінші</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-топ-</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тұқым</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қуалайтын</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Даун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ауруы</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себепші</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болатын</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Эндогенді</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табиғаттағы</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Олигофрен</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750"/>
              </a:spcAft>
            </a:pP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Екінші</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топ-</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ұрыққа</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ішкі</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құрсақ</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әсері</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мен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тұқымға</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әр</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түрлі</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зияндылық</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мысалы</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вирустық</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ауру мен улану,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оның</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ішінде</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анасының</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алкоголизмі</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есебінен</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пайда</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болатын</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олигофрен</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750"/>
              </a:spcAft>
            </a:pP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Үшінші</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топ </a:t>
            </a:r>
            <a:r>
              <a:rPr lang="ru-RU" sz="24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асфексия</a:t>
            </a:r>
            <a:r>
              <a:rPr lang="ru-RU" sz="2400" dirty="0" smtClean="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және</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босану</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кезіндегі</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жарақаттан</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пайда</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болған</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олигофрен</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Сол</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сияқты</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бұған</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ерте</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бас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сүйек</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-ми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жарақаты</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мен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нейроинфекция</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әсер</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етеді</a:t>
            </a:r>
            <a:r>
              <a:rPr lang="ru-RU" sz="24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 xmlns:p14="http://schemas.microsoft.com/office/powerpoint/2010/main" val="20788989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Қорытынды </a:t>
            </a:r>
            <a:endParaRPr lang="ru-RU" dirty="0"/>
          </a:p>
        </p:txBody>
      </p:sp>
      <p:sp>
        <p:nvSpPr>
          <p:cNvPr id="3" name="Объект 2"/>
          <p:cNvSpPr>
            <a:spLocks noGrp="1"/>
          </p:cNvSpPr>
          <p:nvPr>
            <p:ph idx="1"/>
          </p:nvPr>
        </p:nvSpPr>
        <p:spPr/>
        <p:txBody>
          <a:bodyPr/>
          <a:lstStyle/>
          <a:p>
            <a:r>
              <a:rPr lang="kk-KZ" dirty="0" smtClean="0">
                <a:latin typeface="Times New Roman" panose="02020603050405020304" pitchFamily="18" charset="0"/>
                <a:cs typeface="Times New Roman" panose="02020603050405020304" pitchFamily="18" charset="0"/>
              </a:rPr>
              <a:t>Осылайша, жеке тұлғаның қалыптасуы – ол оның сыртқы ортамен байланысы әрекетінен туындайтын күрделі жүйе. Кез келген психикалық үрдістердің туындауы – тұлғаның жүйелік құрылымын өзгертіп, бұзады, соңында ауруға әкеледі. осы тұрғыда патопсихология ОЖЖ жалпылама қызметін ғана зерттей отырып, туындаған бұзылыстарды салыстыра отырып талдап, зерттеулер жүргізіп, клиникалық психологияға өз септігін тигізеді.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4287650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latin typeface="Times New Roman" panose="02020603050405020304" pitchFamily="18" charset="0"/>
                <a:cs typeface="Times New Roman" panose="02020603050405020304" pitchFamily="18" charset="0"/>
              </a:rPr>
              <a:t>Қолданылған әдебиеттер</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pPr lvl="0"/>
            <a:r>
              <a:rPr lang="ru-RU" dirty="0" err="1">
                <a:latin typeface="Times New Roman" panose="02020603050405020304" pitchFamily="18" charset="0"/>
                <a:cs typeface="Times New Roman" panose="02020603050405020304" pitchFamily="18" charset="0"/>
              </a:rPr>
              <a:t>ИлешеваР.Г</a:t>
            </a:r>
            <a:r>
              <a:rPr lang="ru-RU" dirty="0">
                <a:latin typeface="Times New Roman" panose="02020603050405020304" pitchFamily="18" charset="0"/>
                <a:cs typeface="Times New Roman" panose="02020603050405020304" pitchFamily="18" charset="0"/>
              </a:rPr>
              <a:t>. «Психиатрия»-А.:Білім,1995</a:t>
            </a:r>
          </a:p>
          <a:p>
            <a:pPr lvl="0"/>
            <a:r>
              <a:rPr lang="ru-RU" dirty="0">
                <a:latin typeface="Times New Roman" panose="02020603050405020304" pitchFamily="18" charset="0"/>
                <a:cs typeface="Times New Roman" panose="02020603050405020304" pitchFamily="18" charset="0"/>
              </a:rPr>
              <a:t>Зейгарник Б.В. «Патопсихология» МГУ, 1976.</a:t>
            </a:r>
          </a:p>
          <a:p>
            <a:pPr lvl="0"/>
            <a:r>
              <a:rPr lang="ru-RU" dirty="0" err="1">
                <a:latin typeface="Times New Roman" panose="02020603050405020304" pitchFamily="18" charset="0"/>
                <a:cs typeface="Times New Roman" panose="02020603050405020304" pitchFamily="18" charset="0"/>
              </a:rPr>
              <a:t>Блейхер</a:t>
            </a:r>
            <a:r>
              <a:rPr lang="ru-RU" dirty="0">
                <a:latin typeface="Times New Roman" panose="02020603050405020304" pitchFamily="18" charset="0"/>
                <a:cs typeface="Times New Roman" panose="02020603050405020304" pitchFamily="18" charset="0"/>
              </a:rPr>
              <a:t>. В.И. «Клиническая психология», Ташкент, 1976.</a:t>
            </a:r>
          </a:p>
          <a:p>
            <a:endParaRPr lang="ru-RU" dirty="0"/>
          </a:p>
        </p:txBody>
      </p:sp>
    </p:spTree>
    <p:extLst>
      <p:ext uri="{BB962C8B-B14F-4D97-AF65-F5344CB8AC3E}">
        <p14:creationId xmlns="" xmlns:p14="http://schemas.microsoft.com/office/powerpoint/2010/main" val="1944273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Жоспар</a:t>
            </a:r>
            <a:endParaRPr lang="ru-RU" dirty="0"/>
          </a:p>
        </p:txBody>
      </p:sp>
      <p:sp>
        <p:nvSpPr>
          <p:cNvPr id="3" name="Объект 2"/>
          <p:cNvSpPr>
            <a:spLocks noGrp="1"/>
          </p:cNvSpPr>
          <p:nvPr>
            <p:ph idx="1"/>
          </p:nvPr>
        </p:nvSpPr>
        <p:spPr>
          <a:xfrm>
            <a:off x="838200" y="1467293"/>
            <a:ext cx="10515600" cy="4954772"/>
          </a:xfrm>
        </p:spPr>
        <p:txBody>
          <a:bodyPr>
            <a:normAutofit/>
          </a:bodyPr>
          <a:lstStyle/>
          <a:p>
            <a:r>
              <a:rPr lang="ru-RU" dirty="0" err="1" smtClean="0">
                <a:solidFill>
                  <a:srgbClr val="FF0000"/>
                </a:solidFill>
              </a:rPr>
              <a:t>Кіріспе</a:t>
            </a:r>
            <a:endParaRPr lang="ru-RU" dirty="0" smtClean="0">
              <a:solidFill>
                <a:srgbClr val="FF0000"/>
              </a:solidFill>
            </a:endParaRPr>
          </a:p>
          <a:p>
            <a:r>
              <a:rPr lang="ru-RU" dirty="0" err="1" smtClean="0">
                <a:solidFill>
                  <a:srgbClr val="FF0000"/>
                </a:solidFill>
              </a:rPr>
              <a:t>Негізгі</a:t>
            </a:r>
            <a:r>
              <a:rPr lang="ru-RU" dirty="0" smtClean="0">
                <a:solidFill>
                  <a:srgbClr val="FF0000"/>
                </a:solidFill>
              </a:rPr>
              <a:t> </a:t>
            </a:r>
            <a:r>
              <a:rPr lang="ru-RU" dirty="0" err="1" smtClean="0">
                <a:solidFill>
                  <a:srgbClr val="FF0000"/>
                </a:solidFill>
              </a:rPr>
              <a:t>бөлім</a:t>
            </a:r>
            <a:endParaRPr lang="ru-RU" dirty="0" smtClean="0">
              <a:solidFill>
                <a:srgbClr val="FF0000"/>
              </a:solidFill>
            </a:endParaRPr>
          </a:p>
          <a:p>
            <a:r>
              <a:rPr lang="ru-RU" dirty="0" smtClean="0"/>
              <a:t>1. Патопсихология </a:t>
            </a:r>
            <a:r>
              <a:rPr lang="ru-RU" dirty="0" err="1"/>
              <a:t>тарихы</a:t>
            </a:r>
            <a:r>
              <a:rPr lang="ru-RU" dirty="0"/>
              <a:t>.</a:t>
            </a:r>
          </a:p>
          <a:p>
            <a:r>
              <a:rPr lang="ru-RU" dirty="0" smtClean="0"/>
              <a:t>2.Патопсихология </a:t>
            </a:r>
            <a:r>
              <a:rPr lang="ru-RU" dirty="0" err="1"/>
              <a:t>саласындағы</a:t>
            </a:r>
            <a:r>
              <a:rPr lang="ru-RU" dirty="0"/>
              <a:t> </a:t>
            </a:r>
            <a:r>
              <a:rPr lang="ru-RU" dirty="0" err="1"/>
              <a:t>негізгі</a:t>
            </a:r>
            <a:r>
              <a:rPr lang="ru-RU" dirty="0"/>
              <a:t> </a:t>
            </a:r>
            <a:r>
              <a:rPr lang="ru-RU" dirty="0" err="1"/>
              <a:t>мәселелер</a:t>
            </a:r>
            <a:r>
              <a:rPr lang="ru-RU" dirty="0"/>
              <a:t>.</a:t>
            </a:r>
          </a:p>
          <a:p>
            <a:r>
              <a:rPr lang="kk-KZ" dirty="0" smtClean="0">
                <a:solidFill>
                  <a:srgbClr val="FF0000"/>
                </a:solidFill>
              </a:rPr>
              <a:t>Қорытынды</a:t>
            </a:r>
          </a:p>
          <a:p>
            <a:r>
              <a:rPr lang="kk-KZ" dirty="0" smtClean="0">
                <a:solidFill>
                  <a:srgbClr val="FF0000"/>
                </a:solidFill>
              </a:rPr>
              <a:t>Қолданылған әдебиеттер</a:t>
            </a:r>
            <a:endParaRPr lang="ru-RU" dirty="0">
              <a:solidFill>
                <a:srgbClr val="FF0000"/>
              </a:solidFill>
            </a:endParaRPr>
          </a:p>
        </p:txBody>
      </p:sp>
    </p:spTree>
    <p:extLst>
      <p:ext uri="{BB962C8B-B14F-4D97-AF65-F5344CB8AC3E}">
        <p14:creationId xmlns="" xmlns:p14="http://schemas.microsoft.com/office/powerpoint/2010/main" val="95335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96388" y="751434"/>
            <a:ext cx="11181805" cy="3062922"/>
          </a:xfrm>
        </p:spPr>
        <p:style>
          <a:lnRef idx="2">
            <a:schemeClr val="dk1"/>
          </a:lnRef>
          <a:fillRef idx="1">
            <a:schemeClr val="lt1"/>
          </a:fillRef>
          <a:effectRef idx="0">
            <a:schemeClr val="dk1"/>
          </a:effectRef>
          <a:fontRef idx="minor">
            <a:schemeClr val="dk1"/>
          </a:fontRef>
        </p:style>
        <p:txBody>
          <a:bodyPr/>
          <a:lstStyle/>
          <a:p>
            <a:pPr marL="0" indent="0" algn="just">
              <a:buNone/>
            </a:pPr>
            <a:r>
              <a:rPr lang="ru-RU" b="1" dirty="0" err="1" smtClean="0"/>
              <a:t>Патологиялық</a:t>
            </a:r>
            <a:r>
              <a:rPr lang="ru-RU" b="1" dirty="0" smtClean="0"/>
              <a:t> </a:t>
            </a:r>
            <a:r>
              <a:rPr lang="ru-RU" b="1" dirty="0"/>
              <a:t>психология</a:t>
            </a:r>
            <a:r>
              <a:rPr lang="ru-RU" dirty="0"/>
              <a:t> - </a:t>
            </a:r>
            <a:r>
              <a:rPr lang="ru-RU" dirty="0" smtClean="0"/>
              <a:t>(</a:t>
            </a:r>
            <a:r>
              <a:rPr lang="ru-RU" dirty="0" err="1" smtClean="0"/>
              <a:t>патос</a:t>
            </a:r>
            <a:r>
              <a:rPr lang="ru-RU" dirty="0" smtClean="0"/>
              <a:t>-ауру, </a:t>
            </a:r>
            <a:r>
              <a:rPr lang="ru-RU" dirty="0" err="1" smtClean="0"/>
              <a:t>психо-жан</a:t>
            </a:r>
            <a:r>
              <a:rPr lang="ru-RU" dirty="0" smtClean="0"/>
              <a:t>, логос-</a:t>
            </a:r>
            <a:r>
              <a:rPr lang="ru-RU" dirty="0" err="1" smtClean="0"/>
              <a:t>ғылым</a:t>
            </a:r>
            <a:r>
              <a:rPr lang="ru-RU" dirty="0" smtClean="0"/>
              <a:t>) </a:t>
            </a:r>
            <a:r>
              <a:rPr lang="ru-RU" dirty="0" err="1" smtClean="0"/>
              <a:t>ауырған</a:t>
            </a:r>
            <a:r>
              <a:rPr lang="ru-RU" dirty="0" smtClean="0"/>
              <a:t> </a:t>
            </a:r>
            <a:r>
              <a:rPr lang="ru-RU" dirty="0" err="1"/>
              <a:t>адамның</a:t>
            </a:r>
            <a:r>
              <a:rPr lang="ru-RU" dirty="0"/>
              <a:t> </a:t>
            </a:r>
            <a:r>
              <a:rPr lang="ru-RU" dirty="0" err="1"/>
              <a:t>психикалық</a:t>
            </a:r>
            <a:r>
              <a:rPr lang="ru-RU" dirty="0"/>
              <a:t> </a:t>
            </a:r>
            <a:r>
              <a:rPr lang="ru-RU" dirty="0" err="1"/>
              <a:t>қызметі</a:t>
            </a:r>
            <a:r>
              <a:rPr lang="ru-RU" dirty="0"/>
              <a:t> мен </a:t>
            </a:r>
            <a:r>
              <a:rPr lang="ru-RU" dirty="0" err="1"/>
              <a:t>қасиетінің</a:t>
            </a:r>
            <a:r>
              <a:rPr lang="ru-RU" dirty="0"/>
              <a:t>, </a:t>
            </a:r>
            <a:r>
              <a:rPr lang="ru-RU" dirty="0" err="1"/>
              <a:t>мінез-құлықтың</a:t>
            </a:r>
            <a:r>
              <a:rPr lang="ru-RU" dirty="0"/>
              <a:t> </a:t>
            </a:r>
            <a:r>
              <a:rPr lang="ru-RU" dirty="0" err="1"/>
              <a:t>ауытку</a:t>
            </a:r>
            <a:r>
              <a:rPr lang="ru-RU" dirty="0"/>
              <a:t> </a:t>
            </a:r>
            <a:r>
              <a:rPr lang="ru-RU" dirty="0" err="1"/>
              <a:t>заңдылықтарын</a:t>
            </a:r>
            <a:r>
              <a:rPr lang="ru-RU" dirty="0"/>
              <a:t> </a:t>
            </a:r>
            <a:r>
              <a:rPr lang="ru-RU" dirty="0" err="1"/>
              <a:t>зерттейтін</a:t>
            </a:r>
            <a:r>
              <a:rPr lang="ru-RU" dirty="0"/>
              <a:t> </a:t>
            </a:r>
            <a:r>
              <a:rPr lang="ru-RU" dirty="0" smtClean="0"/>
              <a:t>психология (</a:t>
            </a:r>
            <a:r>
              <a:rPr lang="ru-RU" dirty="0" err="1"/>
              <a:t>медициналық</a:t>
            </a:r>
            <a:r>
              <a:rPr lang="ru-RU" dirty="0"/>
              <a:t> психология) </a:t>
            </a:r>
            <a:r>
              <a:rPr lang="ru-RU" dirty="0" err="1"/>
              <a:t>ғылымының</a:t>
            </a:r>
            <a:r>
              <a:rPr lang="ru-RU" dirty="0"/>
              <a:t> </a:t>
            </a:r>
            <a:r>
              <a:rPr lang="ru-RU" dirty="0" err="1"/>
              <a:t>саласы</a:t>
            </a:r>
            <a:r>
              <a:rPr lang="ru-RU" dirty="0"/>
              <a:t>. </a:t>
            </a:r>
            <a:r>
              <a:rPr lang="ru-RU" dirty="0" err="1"/>
              <a:t>Патологиялық</a:t>
            </a:r>
            <a:r>
              <a:rPr lang="ru-RU" dirty="0"/>
              <a:t> психология </a:t>
            </a:r>
            <a:r>
              <a:rPr lang="ru-RU" dirty="0" err="1"/>
              <a:t>психологиялық</a:t>
            </a:r>
            <a:r>
              <a:rPr lang="ru-RU" dirty="0"/>
              <a:t> </a:t>
            </a:r>
            <a:r>
              <a:rPr lang="ru-RU" dirty="0" err="1"/>
              <a:t>теорияға</a:t>
            </a:r>
            <a:r>
              <a:rPr lang="ru-RU" dirty="0"/>
              <a:t> </a:t>
            </a:r>
            <a:r>
              <a:rPr lang="ru-RU" dirty="0" err="1"/>
              <a:t>сүйеніп</a:t>
            </a:r>
            <a:r>
              <a:rPr lang="ru-RU" dirty="0"/>
              <a:t>, </a:t>
            </a:r>
            <a:r>
              <a:rPr lang="ru-RU" dirty="0" err="1"/>
              <a:t>аурудың</a:t>
            </a:r>
            <a:r>
              <a:rPr lang="ru-RU" dirty="0"/>
              <a:t> </a:t>
            </a:r>
            <a:r>
              <a:rPr lang="ru-RU" dirty="0" err="1"/>
              <a:t>қозуы</a:t>
            </a:r>
            <a:r>
              <a:rPr lang="ru-RU" dirty="0"/>
              <a:t> мен </a:t>
            </a:r>
            <a:r>
              <a:rPr lang="ru-RU" dirty="0" err="1"/>
              <a:t>қайтуын</a:t>
            </a:r>
            <a:r>
              <a:rPr lang="ru-RU" dirty="0"/>
              <a:t> </a:t>
            </a:r>
            <a:r>
              <a:rPr lang="ru-RU" dirty="0" err="1"/>
              <a:t>дені</a:t>
            </a:r>
            <a:r>
              <a:rPr lang="ru-RU" dirty="0"/>
              <a:t> </a:t>
            </a:r>
            <a:r>
              <a:rPr lang="ru-RU" dirty="0" err="1"/>
              <a:t>сау</a:t>
            </a:r>
            <a:r>
              <a:rPr lang="ru-RU" dirty="0"/>
              <a:t> </a:t>
            </a:r>
            <a:r>
              <a:rPr lang="ru-RU" dirty="0" err="1"/>
              <a:t>адамның</a:t>
            </a:r>
            <a:r>
              <a:rPr lang="ru-RU" dirty="0"/>
              <a:t> </a:t>
            </a:r>
            <a:r>
              <a:rPr lang="ru-RU" dirty="0" err="1"/>
              <a:t>психикалық</a:t>
            </a:r>
            <a:r>
              <a:rPr lang="ru-RU" dirty="0"/>
              <a:t> </a:t>
            </a:r>
            <a:r>
              <a:rPr lang="ru-RU" dirty="0" err="1"/>
              <a:t>үрдістерінің</a:t>
            </a:r>
            <a:r>
              <a:rPr lang="ru-RU" dirty="0"/>
              <a:t> </a:t>
            </a:r>
            <a:r>
              <a:rPr lang="ru-RU" dirty="0" err="1"/>
              <a:t>қалыптасуы</a:t>
            </a:r>
            <a:r>
              <a:rPr lang="ru-RU" dirty="0"/>
              <a:t> мен </a:t>
            </a:r>
            <a:r>
              <a:rPr lang="ru-RU" dirty="0" err="1"/>
              <a:t>өту</a:t>
            </a:r>
            <a:r>
              <a:rPr lang="ru-RU" dirty="0"/>
              <a:t> </a:t>
            </a:r>
            <a:r>
              <a:rPr lang="ru-RU" dirty="0" err="1"/>
              <a:t>сипатын</a:t>
            </a:r>
            <a:r>
              <a:rPr lang="ru-RU" dirty="0"/>
              <a:t> </a:t>
            </a:r>
            <a:r>
              <a:rPr lang="ru-RU" dirty="0" err="1"/>
              <a:t>салыстыру</a:t>
            </a:r>
            <a:r>
              <a:rPr lang="ru-RU" dirty="0"/>
              <a:t> </a:t>
            </a:r>
            <a:r>
              <a:rPr lang="ru-RU" dirty="0" err="1"/>
              <a:t>арқылы</a:t>
            </a:r>
            <a:r>
              <a:rPr lang="ru-RU" dirty="0"/>
              <a:t> </a:t>
            </a:r>
            <a:r>
              <a:rPr lang="ru-RU" dirty="0" err="1"/>
              <a:t>анықтайды</a:t>
            </a:r>
            <a:r>
              <a:rPr lang="ru-RU" dirty="0"/>
              <a:t>.</a:t>
            </a:r>
          </a:p>
        </p:txBody>
      </p:sp>
      <p:pic>
        <p:nvPicPr>
          <p:cNvPr id="1026" name="Picture 2" descr="https://avatanplus.com/files/resources/mid/5733ac00950ed154a1d7e263.pn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573833" y="4085409"/>
            <a:ext cx="9398967" cy="217170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7059380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8286" y="397824"/>
            <a:ext cx="11352787" cy="3312027"/>
          </a:xfrm>
        </p:spPr>
        <p:style>
          <a:lnRef idx="1">
            <a:schemeClr val="accent2"/>
          </a:lnRef>
          <a:fillRef idx="2">
            <a:schemeClr val="accent2"/>
          </a:fillRef>
          <a:effectRef idx="1">
            <a:schemeClr val="accent2"/>
          </a:effectRef>
          <a:fontRef idx="minor">
            <a:schemeClr val="dk1"/>
          </a:fontRef>
        </p:style>
        <p:txBody>
          <a:bodyPr>
            <a:normAutofit lnSpcReduction="10000"/>
          </a:bodyPr>
          <a:lstStyle/>
          <a:p>
            <a:pPr marL="0" indent="0" algn="just">
              <a:buNone/>
            </a:pPr>
            <a:r>
              <a:rPr lang="kk-KZ" dirty="0" smtClean="0">
                <a:latin typeface="Times New Roman" panose="02020603050405020304" pitchFamily="18" charset="0"/>
                <a:cs typeface="Times New Roman" panose="02020603050405020304" pitchFamily="18" charset="0"/>
              </a:rPr>
              <a:t>Патопсихология нейропсихология сияқты, Батыс Еуропа мен Оңтүстік Америкада ХХ ғ екінші жартысында пайда болды. Сол уақытта ғалымдар атқарған жұмыстар Ресей Империясына шетелдік білім алу мен тағылымдамадан өту кездерінде импортталды. КСРО-дағы патопсихология және медициналық психология саласындағы білікті мамандар Россолимо, Кащенко, Грибоедов, Голант, Сухарев, Лебединский болды, ал соғыстан кейінгі жылдары МГУ-де патопсихология өркендей бастаған кезде </a:t>
            </a:r>
          </a:p>
          <a:p>
            <a:pPr marL="0" indent="0" algn="just">
              <a:buNone/>
            </a:pPr>
            <a:r>
              <a:rPr lang="kk-KZ" dirty="0" smtClean="0">
                <a:latin typeface="Times New Roman" panose="02020603050405020304" pitchFamily="18" charset="0"/>
                <a:cs typeface="Times New Roman" panose="02020603050405020304" pitchFamily="18" charset="0"/>
              </a:rPr>
              <a:t>Б.В. Зейгарник пен С.Л. Рубинштейн  үлкен үлес қосты.</a:t>
            </a:r>
            <a:endParaRPr lang="ru-RU" dirty="0">
              <a:latin typeface="Times New Roman" panose="02020603050405020304" pitchFamily="18" charset="0"/>
              <a:cs typeface="Times New Roman" panose="02020603050405020304" pitchFamily="18" charset="0"/>
            </a:endParaRPr>
          </a:p>
        </p:txBody>
      </p:sp>
      <p:pic>
        <p:nvPicPr>
          <p:cNvPr id="2050" name="Picture 2" descr="Bluma Zeigarnik 1980.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508286" y="3709850"/>
            <a:ext cx="2391668" cy="2913888"/>
          </a:xfrm>
          <a:prstGeom prst="rect">
            <a:avLst/>
          </a:prstGeom>
          <a:noFill/>
          <a:extLst>
            <a:ext uri="{909E8E84-426E-40DD-AFC4-6F175D3DCCD1}">
              <a14:hiddenFill xmlns="" xmlns:a14="http://schemas.microsoft.com/office/drawing/2010/main">
                <a:solidFill>
                  <a:srgbClr val="FFFFFF"/>
                </a:solidFill>
              </a14:hiddenFill>
            </a:ext>
          </a:extLst>
        </p:spPr>
      </p:pic>
      <p:pic>
        <p:nvPicPr>
          <p:cNvPr id="2054" name="Picture 6" descr="Рубинштейн, Сергей Леонидович.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709851" y="3709850"/>
            <a:ext cx="2508069" cy="291692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585603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70263" y="444137"/>
            <a:ext cx="10883537" cy="5732826"/>
          </a:xfrm>
        </p:spPr>
        <p:txBody>
          <a:bodyPr>
            <a:normAutofit fontScale="92500" lnSpcReduction="10000"/>
          </a:bodyPr>
          <a:lstStyle/>
          <a:p>
            <a:r>
              <a:rPr lang="kk-KZ" dirty="0" smtClean="0">
                <a:latin typeface="Times New Roman" panose="02020603050405020304" pitchFamily="18" charset="0"/>
                <a:cs typeface="Times New Roman" panose="02020603050405020304" pitchFamily="18" charset="0"/>
              </a:rPr>
              <a:t>В.М. Бехтерев « патологиялық психология – психикалық өрістің дұрыс емес көрінісін зерттеу, себебі олпсихологияның қалыпты тұсының міндеттерін ашып береді»..</a:t>
            </a:r>
          </a:p>
          <a:p>
            <a:endParaRPr lang="kk-KZ" dirty="0">
              <a:latin typeface="Times New Roman" panose="02020603050405020304" pitchFamily="18" charset="0"/>
              <a:cs typeface="Times New Roman" panose="02020603050405020304" pitchFamily="18" charset="0"/>
            </a:endParaRPr>
          </a:p>
          <a:p>
            <a:r>
              <a:rPr lang="kk-KZ" dirty="0" smtClean="0">
                <a:latin typeface="Times New Roman" panose="02020603050405020304" pitchFamily="18" charset="0"/>
                <a:cs typeface="Times New Roman" panose="02020603050405020304" pitchFamily="18" charset="0"/>
              </a:rPr>
              <a:t>И.М.Сеченов «Бас ми рефлектері» (1863)</a:t>
            </a:r>
          </a:p>
          <a:p>
            <a:endParaRPr lang="kk-KZ" dirty="0">
              <a:latin typeface="Times New Roman" panose="02020603050405020304" pitchFamily="18" charset="0"/>
              <a:cs typeface="Times New Roman" panose="02020603050405020304" pitchFamily="18" charset="0"/>
            </a:endParaRPr>
          </a:p>
          <a:p>
            <a:r>
              <a:rPr lang="kk-KZ" dirty="0" smtClean="0">
                <a:latin typeface="Times New Roman" panose="02020603050405020304" pitchFamily="18" charset="0"/>
                <a:cs typeface="Times New Roman" panose="02020603050405020304" pitchFamily="18" charset="0"/>
              </a:rPr>
              <a:t>А.Ф. Лазурский – педагогикалық психологиямен байланыстырды.</a:t>
            </a:r>
          </a:p>
          <a:p>
            <a:endParaRPr lang="kk-KZ" dirty="0">
              <a:latin typeface="Times New Roman" panose="02020603050405020304" pitchFamily="18" charset="0"/>
              <a:cs typeface="Times New Roman" panose="02020603050405020304" pitchFamily="18" charset="0"/>
            </a:endParaRPr>
          </a:p>
          <a:p>
            <a:r>
              <a:rPr lang="kk-KZ" dirty="0" smtClean="0">
                <a:latin typeface="Times New Roman" panose="02020603050405020304" pitchFamily="18" charset="0"/>
                <a:cs typeface="Times New Roman" panose="02020603050405020304" pitchFamily="18" charset="0"/>
              </a:rPr>
              <a:t>Г.И. Россолимо «псхологиялық профильдер. Психологиялық процестерді қалыпты және патологиялық жағдайда зерттеудің сандық әдісі (1910)». 10 баллдық тесттілеу зерттеулері.</a:t>
            </a:r>
          </a:p>
          <a:p>
            <a:endParaRPr lang="kk-KZ" dirty="0">
              <a:latin typeface="Times New Roman" panose="02020603050405020304" pitchFamily="18" charset="0"/>
              <a:cs typeface="Times New Roman" panose="02020603050405020304" pitchFamily="18" charset="0"/>
            </a:endParaRPr>
          </a:p>
          <a:p>
            <a:r>
              <a:rPr lang="kk-KZ" dirty="0" smtClean="0">
                <a:latin typeface="Times New Roman" panose="02020603050405020304" pitchFamily="18" charset="0"/>
                <a:cs typeface="Times New Roman" panose="02020603050405020304" pitchFamily="18" charset="0"/>
              </a:rPr>
              <a:t>Л.С. Выготский – әңгімелесу арқылы баланың психикасын, оқуға бейімін, тәрбиелік танымын зерттеуді дамытты.</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820546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72441" y="519339"/>
            <a:ext cx="11179628" cy="3007632"/>
          </a:xfrm>
        </p:spPr>
        <p:txBody>
          <a:bodyPr/>
          <a:lstStyle/>
          <a:p>
            <a:pPr marL="457200" lvl="1" indent="0">
              <a:buNone/>
            </a:pPr>
            <a:r>
              <a:rPr lang="kk-KZ" dirty="0" smtClean="0">
                <a:latin typeface="Times New Roman" panose="02020603050405020304" pitchFamily="18" charset="0"/>
                <a:cs typeface="Times New Roman" panose="02020603050405020304" pitchFamily="18" charset="0"/>
              </a:rPr>
              <a:t> 	Екінші Дүние жүзілік соғыстан кейін психологиялық зақымдары немесе бассүйек-милық жарақаттары бар емделушілердің психологиялық қызметтерін қайта қалпына келтіру жұмыстарында патопсихология үлкен сұранысқа ие болды. </a:t>
            </a:r>
          </a:p>
          <a:p>
            <a:pPr marL="457200" lvl="1" indent="0">
              <a:buNone/>
            </a:pPr>
            <a:r>
              <a:rPr lang="kk-KZ"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	Патопсихологияның өрбіген уақыты 1970 жылдарға  сәйкес келеді. Дәл осы жылдары кеңес патопсихологтары негізгі еңбектерін жаза бастады. </a:t>
            </a:r>
          </a:p>
          <a:p>
            <a:pPr marL="457200" lvl="1" indent="0">
              <a:buNone/>
            </a:pPr>
            <a:r>
              <a:rPr lang="kk-KZ" dirty="0">
                <a:latin typeface="Times New Roman" panose="02020603050405020304" pitchFamily="18" charset="0"/>
                <a:cs typeface="Times New Roman" panose="02020603050405020304" pitchFamily="18" charset="0"/>
              </a:rPr>
              <a:t> </a:t>
            </a:r>
            <a:r>
              <a:rPr lang="kk-KZ" dirty="0" smtClean="0">
                <a:latin typeface="Times New Roman" panose="02020603050405020304" pitchFamily="18" charset="0"/>
                <a:cs typeface="Times New Roman" panose="02020603050405020304" pitchFamily="18" charset="0"/>
              </a:rPr>
              <a:t> 	Қазіргі уақытта патопсихология көптеген салаларға ажыратылады. Соның ішінде, жекелей сала болып ажыраған – соттық патопсихология.</a:t>
            </a:r>
          </a:p>
        </p:txBody>
      </p:sp>
      <p:pic>
        <p:nvPicPr>
          <p:cNvPr id="4" name="Рисунок 3"/>
          <p:cNvPicPr>
            <a:picLocks noChangeAspect="1"/>
          </p:cNvPicPr>
          <p:nvPr/>
        </p:nvPicPr>
        <p:blipFill>
          <a:blip r:embed="rId2"/>
          <a:stretch>
            <a:fillRect/>
          </a:stretch>
        </p:blipFill>
        <p:spPr>
          <a:xfrm>
            <a:off x="472441" y="3526971"/>
            <a:ext cx="2571750" cy="2571750"/>
          </a:xfrm>
          <a:prstGeom prst="rect">
            <a:avLst/>
          </a:prstGeom>
        </p:spPr>
      </p:pic>
      <p:sp>
        <p:nvSpPr>
          <p:cNvPr id="5" name="TextBox 4"/>
          <p:cNvSpPr txBox="1"/>
          <p:nvPr/>
        </p:nvSpPr>
        <p:spPr>
          <a:xfrm>
            <a:off x="3044191" y="3526971"/>
            <a:ext cx="8360229" cy="2308324"/>
          </a:xfrm>
          <a:prstGeom prst="rect">
            <a:avLst/>
          </a:prstGeom>
          <a:noFill/>
        </p:spPr>
        <p:txBody>
          <a:bodyPr wrap="square" rtlCol="0">
            <a:spAutoFit/>
          </a:bodyPr>
          <a:lstStyle/>
          <a:p>
            <a:r>
              <a:rPr lang="kk-KZ" sz="2400" dirty="0" smtClean="0">
                <a:latin typeface="Times New Roman" panose="02020603050405020304" pitchFamily="18" charset="0"/>
                <a:cs typeface="Times New Roman" panose="02020603050405020304" pitchFamily="18" charset="0"/>
              </a:rPr>
              <a:t>Қазақстанда патопсихология кеңестік білім көзі арқылы дамыды және қазіргі уақытта </a:t>
            </a:r>
            <a:r>
              <a:rPr lang="ru-RU" sz="2400" dirty="0" err="1">
                <a:latin typeface="Times New Roman" panose="02020603050405020304" pitchFamily="18" charset="0"/>
                <a:cs typeface="Times New Roman" panose="02020603050405020304" pitchFamily="18" charset="0"/>
              </a:rPr>
              <a:t>мектепке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дейінгі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интеллектісі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бұзылған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балаларды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түзетуге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көмек</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көрсетуден</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дамудың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түзету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диагностика </a:t>
            </a:r>
            <a:r>
              <a:rPr lang="ru-RU" sz="2400" dirty="0" err="1">
                <a:latin typeface="Times New Roman" panose="02020603050405020304" pitchFamily="18" charset="0"/>
                <a:cs typeface="Times New Roman" panose="02020603050405020304" pitchFamily="18" charset="0"/>
              </a:rPr>
              <a:t>бірлігіне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ғылымилық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принципіне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негізделетін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тәрбиенің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отбасылық-қоғамдық</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деңгейіне</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деін</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жұмыстары</a:t>
            </a:r>
            <a:r>
              <a:rPr lang="ru-RU" sz="24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атқарылады</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29753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888274" y="783771"/>
            <a:ext cx="3474720" cy="75764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kk-KZ" sz="3200" dirty="0" smtClean="0">
                <a:latin typeface="Times New Roman" panose="02020603050405020304" pitchFamily="18" charset="0"/>
                <a:cs typeface="Times New Roman" panose="02020603050405020304" pitchFamily="18" charset="0"/>
              </a:rPr>
              <a:t>психопатология</a:t>
            </a:r>
            <a:endParaRPr lang="ru-RU" dirty="0">
              <a:latin typeface="Times New Roman" panose="02020603050405020304" pitchFamily="18" charset="0"/>
              <a:cs typeface="Times New Roman" panose="02020603050405020304" pitchFamily="18" charset="0"/>
            </a:endParaRPr>
          </a:p>
        </p:txBody>
      </p:sp>
      <p:sp>
        <p:nvSpPr>
          <p:cNvPr id="5" name="Скругленный прямоугольник 4"/>
          <p:cNvSpPr/>
          <p:nvPr/>
        </p:nvSpPr>
        <p:spPr>
          <a:xfrm>
            <a:off x="7624354" y="783771"/>
            <a:ext cx="3474720" cy="75764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kk-KZ" sz="3200" dirty="0" smtClean="0">
                <a:latin typeface="Times New Roman" panose="02020603050405020304" pitchFamily="18" charset="0"/>
                <a:cs typeface="Times New Roman" panose="02020603050405020304" pitchFamily="18" charset="0"/>
              </a:rPr>
              <a:t>патопсихология</a:t>
            </a:r>
            <a:endParaRPr lang="ru-RU" dirty="0">
              <a:latin typeface="Times New Roman" panose="02020603050405020304" pitchFamily="18" charset="0"/>
              <a:cs typeface="Times New Roman" panose="02020603050405020304" pitchFamily="18" charset="0"/>
            </a:endParaRPr>
          </a:p>
        </p:txBody>
      </p:sp>
      <p:sp>
        <p:nvSpPr>
          <p:cNvPr id="6" name="Скругленный прямоугольник 5"/>
          <p:cNvSpPr/>
          <p:nvPr/>
        </p:nvSpPr>
        <p:spPr>
          <a:xfrm>
            <a:off x="444136" y="2168432"/>
            <a:ext cx="4885509" cy="4310743"/>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k-KZ" sz="2000" dirty="0" smtClean="0">
                <a:latin typeface="Times New Roman" panose="02020603050405020304" pitchFamily="18" charset="0"/>
                <a:cs typeface="Times New Roman" panose="02020603050405020304" pitchFamily="18" charset="0"/>
              </a:rPr>
              <a:t>Психикалық бұзылыстардың өту жағдайындағы белгілерін зерттейтін психиатрияның бір саласы және тікелей медициналық ғылым болып табылады. Патопсихологиядан ерекшелігі этиология, патогенез, симптом, миндром, диагноз сияқты клиникалық түсініктерді қажет ете отырып жұмыс атқарады.</a:t>
            </a:r>
            <a:endParaRPr lang="ru-RU" sz="2000" dirty="0">
              <a:latin typeface="Times New Roman" panose="02020603050405020304" pitchFamily="18" charset="0"/>
              <a:cs typeface="Times New Roman" panose="02020603050405020304" pitchFamily="18" charset="0"/>
            </a:endParaRPr>
          </a:p>
        </p:txBody>
      </p:sp>
      <p:sp>
        <p:nvSpPr>
          <p:cNvPr id="7" name="Скругленный прямоугольник 6"/>
          <p:cNvSpPr/>
          <p:nvPr/>
        </p:nvSpPr>
        <p:spPr>
          <a:xfrm>
            <a:off x="6709954" y="2168433"/>
            <a:ext cx="4885509" cy="4310743"/>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k-KZ" sz="2000" dirty="0" smtClean="0">
                <a:latin typeface="Times New Roman" panose="02020603050405020304" pitchFamily="18" charset="0"/>
                <a:cs typeface="Times New Roman" panose="02020603050405020304" pitchFamily="18" charset="0"/>
              </a:rPr>
              <a:t>Көне және маңызды, танымдық процестердің бұзылыстарының құрылымын, олардың күйзеліске ұшырау заңдылықтарын қалыпты жағдаймен салыстыра отырып анықтайтын психология ғылымындағы медициналық психологияның бір саласы. Ол жеке тұлғаның ерекшеліктерін зерттей отырып, психологиялық бұзылысы бар бола тұрып  бейімделгіштігін, қорғаныш механизмдерін диагностикалайды.</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475011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29194" y="888275"/>
            <a:ext cx="10515600" cy="3944983"/>
          </a:xfrm>
        </p:spPr>
        <p:txBody>
          <a:bodyPr/>
          <a:lstStyle/>
          <a:p>
            <a:r>
              <a:rPr lang="kk-KZ" dirty="0" smtClean="0">
                <a:latin typeface="Times New Roman" panose="02020603050405020304" pitchFamily="18" charset="0"/>
                <a:cs typeface="Times New Roman" panose="02020603050405020304" pitchFamily="18" charset="0"/>
              </a:rPr>
              <a:t>Патопсихологияның міндеттері:</a:t>
            </a:r>
          </a:p>
          <a:p>
            <a:endParaRPr lang="kk-KZ" dirty="0">
              <a:latin typeface="Times New Roman" panose="02020603050405020304" pitchFamily="18" charset="0"/>
              <a:cs typeface="Times New Roman" panose="02020603050405020304" pitchFamily="18" charset="0"/>
            </a:endParaRPr>
          </a:p>
          <a:p>
            <a:r>
              <a:rPr lang="kk-KZ" dirty="0" smtClean="0">
                <a:latin typeface="Times New Roman" panose="02020603050405020304" pitchFamily="18" charset="0"/>
                <a:cs typeface="Times New Roman" panose="02020603050405020304" pitchFamily="18" charset="0"/>
              </a:rPr>
              <a:t>Ойлаудың бұзылуына психологиялық зерттеулер жүргізу;</a:t>
            </a:r>
          </a:p>
          <a:p>
            <a:r>
              <a:rPr lang="kk-KZ" dirty="0" smtClean="0">
                <a:latin typeface="Times New Roman" panose="02020603050405020304" pitchFamily="18" charset="0"/>
                <a:cs typeface="Times New Roman" panose="02020603050405020304" pitchFamily="18" charset="0"/>
              </a:rPr>
              <a:t>Жеке тұлғалық бұзылыстарға психологиялық зерттеулер жүргізу;</a:t>
            </a:r>
          </a:p>
          <a:p>
            <a:r>
              <a:rPr lang="kk-KZ" dirty="0" smtClean="0">
                <a:latin typeface="Times New Roman" panose="02020603050405020304" pitchFamily="18" charset="0"/>
                <a:cs typeface="Times New Roman" panose="02020603050405020304" pitchFamily="18" charset="0"/>
              </a:rPr>
              <a:t>Аурудың саналық еңбекке жарамдылығын анықтау;</a:t>
            </a:r>
          </a:p>
          <a:p>
            <a:r>
              <a:rPr lang="kk-KZ" dirty="0" smtClean="0">
                <a:latin typeface="Times New Roman" panose="02020603050405020304" pitchFamily="18" charset="0"/>
                <a:cs typeface="Times New Roman" panose="02020603050405020304" pitchFamily="18" charset="0"/>
              </a:rPr>
              <a:t>Түзетушілік-қайта қалпына келтіру жұмыстарын жүргізу үшін психикалық сақталған қызметтерін анықтау;</a:t>
            </a:r>
          </a:p>
          <a:p>
            <a:endParaRPr lang="ru-RU" dirty="0">
              <a:latin typeface="Times New Roman" panose="02020603050405020304" pitchFamily="18" charset="0"/>
              <a:cs typeface="Times New Roman" panose="02020603050405020304" pitchFamily="18" charset="0"/>
            </a:endParaRPr>
          </a:p>
        </p:txBody>
      </p:sp>
      <p:pic>
        <p:nvPicPr>
          <p:cNvPr id="3074" name="Picture 2" descr="http://heliograph.ru/images/1815534_znak-psihologa.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314020" y="4695302"/>
            <a:ext cx="3580402" cy="204293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72405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t>Патопсихологияның зерттеу әдістері</a:t>
            </a:r>
            <a:endParaRPr lang="ru-RU" dirty="0"/>
          </a:p>
        </p:txBody>
      </p:sp>
      <p:sp>
        <p:nvSpPr>
          <p:cNvPr id="3" name="Объект 2"/>
          <p:cNvSpPr>
            <a:spLocks noGrp="1"/>
          </p:cNvSpPr>
          <p:nvPr>
            <p:ph idx="1"/>
          </p:nvPr>
        </p:nvSpPr>
        <p:spPr>
          <a:xfrm>
            <a:off x="838200" y="1825624"/>
            <a:ext cx="10515600" cy="4601301"/>
          </a:xfrm>
        </p:spPr>
        <p:txBody>
          <a:bodyPr>
            <a:normAutofit lnSpcReduction="10000"/>
          </a:bodyPr>
          <a:lstStyle/>
          <a:p>
            <a:r>
              <a:rPr lang="kk-KZ" dirty="0" smtClean="0">
                <a:solidFill>
                  <a:srgbClr val="FF0000"/>
                </a:solidFill>
                <a:latin typeface="Times New Roman" panose="02020603050405020304" pitchFamily="18" charset="0"/>
                <a:cs typeface="Times New Roman" panose="02020603050405020304" pitchFamily="18" charset="0"/>
              </a:rPr>
              <a:t>Эксперименттік-психологиялық және бақылау әдістері</a:t>
            </a:r>
          </a:p>
          <a:p>
            <a:r>
              <a:rPr lang="kk-KZ" dirty="0" smtClean="0">
                <a:solidFill>
                  <a:srgbClr val="FF0000"/>
                </a:solidFill>
                <a:latin typeface="Times New Roman" panose="02020603050405020304" pitchFamily="18" charset="0"/>
                <a:cs typeface="Times New Roman" panose="02020603050405020304" pitchFamily="18" charset="0"/>
              </a:rPr>
              <a:t>1. еңбектік</a:t>
            </a:r>
          </a:p>
          <a:p>
            <a:r>
              <a:rPr lang="kk-KZ" dirty="0" smtClean="0">
                <a:solidFill>
                  <a:srgbClr val="FF0000"/>
                </a:solidFill>
                <a:latin typeface="Times New Roman" panose="02020603050405020304" pitchFamily="18" charset="0"/>
                <a:cs typeface="Times New Roman" panose="02020603050405020304" pitchFamily="18" charset="0"/>
              </a:rPr>
              <a:t>2. әскери</a:t>
            </a:r>
          </a:p>
          <a:p>
            <a:r>
              <a:rPr lang="kk-KZ" dirty="0" smtClean="0">
                <a:solidFill>
                  <a:srgbClr val="FF0000"/>
                </a:solidFill>
                <a:latin typeface="Times New Roman" panose="02020603050405020304" pitchFamily="18" charset="0"/>
                <a:cs typeface="Times New Roman" panose="02020603050405020304" pitchFamily="18" charset="0"/>
              </a:rPr>
              <a:t>3. соттық</a:t>
            </a:r>
          </a:p>
          <a:p>
            <a:r>
              <a:rPr lang="kk-KZ" dirty="0" smtClean="0">
                <a:latin typeface="Times New Roman" panose="02020603050405020304" pitchFamily="18" charset="0"/>
                <a:cs typeface="Times New Roman" panose="02020603050405020304" pitchFamily="18" charset="0"/>
              </a:rPr>
              <a:t>Берілген эксперименттер барысында психолог бұзылыс құрылымын тез анықтай алады. Туындайтын қиындық – зерттелуші өз нәтижелеріне қызығушылық танытып, аурулық бұзылыстардың көрінісін азайтады (диссимуляция) немесе арттырады (аггравация) немесе тіпті симмуляциялық іс әрекет жасауы мүмкін (жауапкершіліктен және мүгедектіктен жалтару мақсатында).</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199754117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1678</TotalTime>
  <Words>769</Words>
  <Application>Microsoft Office PowerPoint</Application>
  <PresentationFormat>Произвольный</PresentationFormat>
  <Paragraphs>92</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Тема Office</vt:lpstr>
      <vt:lpstr>    Патологиялық психология</vt:lpstr>
      <vt:lpstr>Жоспар</vt:lpstr>
      <vt:lpstr>Слайд 3</vt:lpstr>
      <vt:lpstr>Слайд 4</vt:lpstr>
      <vt:lpstr>Слайд 5</vt:lpstr>
      <vt:lpstr>Слайд 6</vt:lpstr>
      <vt:lpstr>Слайд 7</vt:lpstr>
      <vt:lpstr>Слайд 8</vt:lpstr>
      <vt:lpstr>Патопсихологияның зерттеу әдістері</vt:lpstr>
      <vt:lpstr>Слайд 10</vt:lpstr>
      <vt:lpstr>Слайд 11</vt:lpstr>
      <vt:lpstr>Патопсихологиялық экспериментальдық міндеттер клиниканың практикалық мәселелрін шешуге бағытталған. Сондықтан, негізінен тұлғалық бұзылыстар мен психикалық процестердің бұзылысы бақыланады:</vt:lpstr>
      <vt:lpstr>Патопсихологиялық синдромдар</vt:lpstr>
      <vt:lpstr>Слайд 14</vt:lpstr>
      <vt:lpstr>Слайд 15</vt:lpstr>
      <vt:lpstr>Слайд 16</vt:lpstr>
      <vt:lpstr>Қорытынды </vt:lpstr>
      <vt:lpstr>Қолданылған әдебиеттер</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Тақырыбы:Патологиялық психология</dc:title>
  <dc:creator>Janna</dc:creator>
  <cp:lastModifiedBy>Lenovo</cp:lastModifiedBy>
  <cp:revision>31</cp:revision>
  <dcterms:created xsi:type="dcterms:W3CDTF">2018-02-04T16:32:56Z</dcterms:created>
  <dcterms:modified xsi:type="dcterms:W3CDTF">2021-09-14T02:30:01Z</dcterms:modified>
</cp:coreProperties>
</file>